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19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AA7E5-4C67-4BBD-A536-82EC048AECED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2AB89-54BD-4370-BB89-E359C2CFC6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8.jpeg"/><Relationship Id="rId3" Type="http://schemas.openxmlformats.org/officeDocument/2006/relationships/hyperlink" Target="http://www.edu.cap.ru/Home/4590/mult41.jpg" TargetMode="External"/><Relationship Id="rId7" Type="http://schemas.openxmlformats.org/officeDocument/2006/relationships/hyperlink" Target="http://img2.sibnovosti.ru/pictures/0031/0508/v_krasnoyarskom_krae_perekryta_federalnaya_trassa_thumb_fed_photo.jpg" TargetMode="External"/><Relationship Id="rId12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6.jpeg"/><Relationship Id="rId5" Type="http://schemas.openxmlformats.org/officeDocument/2006/relationships/hyperlink" Target="http://images.yandex.ru/yandsearch?source=psearch&amp;img_url=http://img-fotki.yandex.ru/get/4010/limpex.15/0_2ed02_b1dd4d3_S&amp;p=2&amp;text=%D0%B4%D0%BE%D1%80%D0%BE%D0%B3%D0%B8%20%D0%B2%20%D0%BD%D0%BE%D1%8F%D0%B1%D1%80%D0%B5&amp;noreask=1&amp;pos=86&amp;lr=51&amp;rpt=simage&amp;nojs=1" TargetMode="External"/><Relationship Id="rId10" Type="http://schemas.openxmlformats.org/officeDocument/2006/relationships/hyperlink" Target="http://images.yandex.ru/yandsearch?img_url=http://cs4483.userapi.com/u33668856/-14/x_2a75836b.jpg&amp;iorient=&amp;icolor=&amp;site=&amp;text=%D0%BD%D0%BE%D0%B2%D0%BE%D0%B3%D0%BE%D0%B4%D0%BD%D1%8F%D1%8F%20%D1%81%D0%BD%D0%B5%D0%B6%D0%B8%D0%BD%D0%BA%D0%B0&amp;wp=&amp;pos=2&amp;isize=&amp;type=&amp;recent=&amp;rpt=simage&amp;itype=&amp;nojs=1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img_url=http://cs4483.userapi.com/u33668856/-14/x_2a75836b.jpg&amp;iorient=&amp;icolor=&amp;site=&amp;text=%D0%BD%D0%BE%D0%B2%D0%BE%D0%B3%D0%BE%D0%B4%D0%BD%D1%8F%D1%8F%20%D1%81%D0%BD%D0%B5%D0%B6%D0%B8%D0%BD%D0%BA%D0%B0&amp;wp=&amp;pos=2&amp;isize=&amp;type=&amp;recent=&amp;rpt=simage&amp;itype=&amp;nojs=1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adi19.ru/wp-content/uploads/2012/08/4740bc560ea3-1-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img_url=http://i.dailymail.co.uk/i/pix/2012/02_01/Siberia0502_302x200.jpg&amp;iorient=&amp;nojs=1&amp;icolor=&amp;site=&amp;text=%D0%BD%D0%B0%20%D0%BE%D1%81%D1%82%D0%B0%D0%BD%D0%BE%D0%B2%D0%BA%D0%B5%20%D0%B7%D0%B8%D0%BC%D0%BE%D0%B9%20%D0%BF%D0%B4%D0%B4&amp;wp=&amp;pos=9&amp;isize=&amp;type=&amp;recent=&amp;rpt=simage&amp;itype=" TargetMode="External"/><Relationship Id="rId5" Type="http://schemas.openxmlformats.org/officeDocument/2006/relationships/image" Target="../media/image10.jpeg"/><Relationship Id="rId10" Type="http://schemas.openxmlformats.org/officeDocument/2006/relationships/image" Target="../media/image12.jpeg"/><Relationship Id="rId4" Type="http://schemas.openxmlformats.org/officeDocument/2006/relationships/hyperlink" Target="http://images.yandex.ru/yandsearch?img_url=http://www.sostav.ru/articles/rus/2008/18.06/news/images/1outdoor2.jpg&amp;iorient=&amp;nojs=1&amp;icolor=&amp;site=&amp;text=%D0%BD%D0%B0%20%D0%BE%D1%81%D1%82%D0%B0%D0%BD%D0%BE%D0%B2%D0%BA%D0%B5%20%D0%BF%D0%B4%D0%B4&amp;wp=&amp;pos=10&amp;isize=&amp;type=&amp;recent=&amp;rpt=simage&amp;itype=" TargetMode="Externa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psearch&amp;img_url=http://info.sibnet.ru/ni/341/341190s_1353925572.jpg&amp;p=3&amp;text=%D0%B4%D0%BE%D1%80%D0%BE%D0%B3%D0%B8%20%D0%B2%20%D0%BD%D0%BE%D1%8F%D0%B1%D1%80%D0%B5&amp;noreask=1&amp;pos=91&amp;lr=51&amp;rpt=simage&amp;nojs=1" TargetMode="External"/><Relationship Id="rId13" Type="http://schemas.openxmlformats.org/officeDocument/2006/relationships/image" Target="../media/image12.jpeg"/><Relationship Id="rId18" Type="http://schemas.openxmlformats.org/officeDocument/2006/relationships/image" Target="../media/image21.jpeg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12" Type="http://schemas.openxmlformats.org/officeDocument/2006/relationships/hyperlink" Target="http://images.yandex.ru/yandsearch?img_url=http://cs4483.userapi.com/u33668856/-14/x_2a75836b.jpg&amp;iorient=&amp;icolor=&amp;site=&amp;text=%D0%BD%D0%BE%D0%B2%D0%BE%D0%B3%D0%BE%D0%B4%D0%BD%D1%8F%D1%8F%20%D1%81%D0%BD%D0%B5%D0%B6%D0%B8%D0%BD%D0%BA%D0%B0&amp;wp=&amp;pos=2&amp;isize=&amp;type=&amp;recent=&amp;rpt=simage&amp;itype=&amp;nojs=1" TargetMode="External"/><Relationship Id="rId17" Type="http://schemas.openxmlformats.org/officeDocument/2006/relationships/image" Target="../media/image20.jpeg"/><Relationship Id="rId2" Type="http://schemas.openxmlformats.org/officeDocument/2006/relationships/hyperlink" Target="http://images.yandex.ru/yandsearch?img_url=http://bestgif.ru/_ph/30/2/134276202.gif&amp;iorient=&amp;icolor=&amp;p=10&amp;site=&amp;text=%D0%B7%D0%B8%D0%BC%D0%B0,%20%20%D0%B4%D0%B5%D1%82%D0%B8%20%D0%B8%20%D0%BF%D0%B4%D0%B4&amp;wp=&amp;pos=312&amp;isize=&amp;type=&amp;recent=&amp;rpt=simage&amp;itype=&amp;nojs=1" TargetMode="Externa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rtoys.ru/shop/images/big/45600.jpeg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5" Type="http://schemas.openxmlformats.org/officeDocument/2006/relationships/image" Target="../media/image18.jpeg"/><Relationship Id="rId10" Type="http://schemas.openxmlformats.org/officeDocument/2006/relationships/hyperlink" Target="http://images.yandex.ru/yandsearch?img_url=http://www.upenn.edu/almanac/volumes/v54/n16/images_n16/snowflakes.jpg&amp;iorient=&amp;icolor=&amp;site=&amp;text=%D1%81%D0%BD%D0%B5%D0%B6%D0%B8%D0%BD%D0%BA%D0%B8%20%D0%BA%D0%B0%D1%80%D1%82%D0%B8%D0%BD%D0%BA%D0%B8&amp;wp=&amp;pos=21&amp;isize=&amp;type=&amp;recent=&amp;rpt=simage&amp;itype=&amp;nojs=1" TargetMode="External"/><Relationship Id="rId19" Type="http://schemas.openxmlformats.org/officeDocument/2006/relationships/image" Target="../media/image22.jpeg"/><Relationship Id="rId4" Type="http://schemas.openxmlformats.org/officeDocument/2006/relationships/hyperlink" Target="http://www.nanya.ru/beta/data/1b95e80b4568394eb5ce50bfbefe97f0samovar.jpg" TargetMode="External"/><Relationship Id="rId9" Type="http://schemas.openxmlformats.org/officeDocument/2006/relationships/image" Target="../media/image16.jpeg"/><Relationship Id="rId1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img_url=http://s1.pixant.ru/00/parovozik_or.jpg&amp;iorient=&amp;icolor=&amp;p=1&amp;site=&amp;text=%D0%BD%D0%BE%D0%B2%D0%BE%D0%B3%D0%BE%D0%B4%D0%BD%D1%8F%D1%8F%20%D0%B8%D0%B3%D1%80%D1%83%D1%88%D0%BA%D0%B0%20%D1%82%D1%80%D0%B0%D0%BD%D1%81%D0%BF%D0%BE%D1%80%D1%82&amp;wp=&amp;pos=32&amp;isize=&amp;type=&amp;recent=&amp;rpt=simage&amp;itype=&amp;nojs=1" TargetMode="External"/><Relationship Id="rId13" Type="http://schemas.openxmlformats.org/officeDocument/2006/relationships/image" Target="../media/image8.jpeg"/><Relationship Id="rId18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12" Type="http://schemas.openxmlformats.org/officeDocument/2006/relationships/hyperlink" Target="http://images.yandex.ru/yandsearch?img_url=http://cs4483.userapi.com/u33668856/-14/x_2a75836b.jpg&amp;iorient=&amp;icolor=&amp;site=&amp;text=%D0%BD%D0%BE%D0%B2%D0%BE%D0%B3%D0%BE%D0%B4%D0%BD%D1%8F%D1%8F%20%D1%81%D0%BD%D0%B5%D0%B6%D0%B8%D0%BD%D0%BA%D0%B0&amp;wp=&amp;pos=2&amp;isize=&amp;type=&amp;recent=&amp;rpt=simage&amp;itype=&amp;nojs=1" TargetMode="External"/><Relationship Id="rId17" Type="http://schemas.openxmlformats.org/officeDocument/2006/relationships/image" Target="../media/image34.jpeg"/><Relationship Id="rId2" Type="http://schemas.openxmlformats.org/officeDocument/2006/relationships/image" Target="../media/image24.jpe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0.jpeg"/><Relationship Id="rId5" Type="http://schemas.openxmlformats.org/officeDocument/2006/relationships/image" Target="../media/image26.jpeg"/><Relationship Id="rId15" Type="http://schemas.openxmlformats.org/officeDocument/2006/relationships/image" Target="../media/image32.jpeg"/><Relationship Id="rId10" Type="http://schemas.openxmlformats.org/officeDocument/2006/relationships/hyperlink" Target="http://images.yandex.ru/yandsearch?img_url=http://forum.calorizator.ru/images/medals/newyear_30_vetka3.png&amp;iorient=&amp;icolor=&amp;p=1&amp;site=&amp;text=%D0%BD%D0%BE%D0%B2%D0%BE%D0%B3%D0%BE%D0%B4%D0%BD%D1%8F%D1%8F%20%D0%B2%D0%B5%D1%82%D0%BA%D0%B0%20%D1%81%20%D0%B8%D0%B3%D1%80%D1%83%D1%88%D0%BA%D0%B0%D0%BC%D0%B8&amp;wp=&amp;pos=30&amp;isize=&amp;type=&amp;recent=&amp;rpt=simage&amp;itype=&amp;nojs=1" TargetMode="External"/><Relationship Id="rId19" Type="http://schemas.openxmlformats.org/officeDocument/2006/relationships/image" Target="../media/image36.jpeg"/><Relationship Id="rId4" Type="http://schemas.openxmlformats.org/officeDocument/2006/relationships/hyperlink" Target="http://images.yandex.ru/yandsearch?img_url=http://www.r46.ru/images/festival_news.jpg&amp;iorient=&amp;nojs=1&amp;icolor=&amp;p=3&amp;site=&amp;text=%D1%82%D0%B2%D0%BE%D1%80%D1%87%D0%B5%D1%81%D1%82%D0%B2%D0%BE%20%D1%81%D0%B2%D0%BE%D0%B8%D0%BC%D0%B8%20%D1%80%D1%83%D0%BA%D0%B0%D0%BC%D0%B8%20%D0%B4%D0%B5%D1%82%D0%B8%20%D1%8D%D0%BC%D0%B1%D0%BB%D0%B5%D0%BC%D0%B0&amp;wp=&amp;pos=117&amp;recent=&amp;type=&amp;isize=&amp;rpt=simage&amp;itype=" TargetMode="External"/><Relationship Id="rId9" Type="http://schemas.openxmlformats.org/officeDocument/2006/relationships/image" Target="../media/image29.jpeg"/><Relationship Id="rId1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 descr="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1188"/>
            <a:ext cx="7207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0648" y="107504"/>
            <a:ext cx="3426541" cy="364808"/>
          </a:xfrm>
          <a:prstGeom prst="ellipseRibbon2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morning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indent="449263">
              <a:defRPr/>
            </a:pPr>
            <a:r>
              <a:rPr lang="ru-RU" sz="3600" b="1" i="1" dirty="0"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 r="-100000" b="-100000"/>
                </a:gra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052513" y="46038"/>
            <a:ext cx="23225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младшая группа</a:t>
            </a:r>
            <a:endParaRPr lang="ru-RU" sz="16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5445125" y="0"/>
            <a:ext cx="1296988" cy="1403350"/>
          </a:xfrm>
          <a:prstGeom prst="horizontalScroll">
            <a:avLst>
              <a:gd name="adj" fmla="val 125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Наш девиз:</a:t>
            </a:r>
          </a:p>
          <a:p>
            <a:pPr>
              <a:defRPr/>
            </a:pPr>
            <a:r>
              <a:rPr 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спорт,</a:t>
            </a:r>
            <a:r>
              <a:rPr lang="ru-RU" sz="1100" dirty="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 здоровье,</a:t>
            </a:r>
          </a:p>
          <a:p>
            <a:pPr>
              <a:defRPr/>
            </a:pPr>
            <a:r>
              <a:rPr lang="ru-RU" sz="11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радость ,</a:t>
            </a:r>
            <a:r>
              <a:rPr lang="ru-RU" sz="1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смех –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принесет во всем  успех!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2150" y="468313"/>
            <a:ext cx="515937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«Поговорим о ПДД»   </a:t>
            </a:r>
            <a:endParaRPr lang="ru-RU" sz="3600" dirty="0"/>
          </a:p>
        </p:txBody>
      </p:sp>
      <p:sp>
        <p:nvSpPr>
          <p:cNvPr id="14343" name="Прямоугольник 14"/>
          <p:cNvSpPr>
            <a:spLocks noChangeArrowheads="1"/>
          </p:cNvSpPr>
          <p:nvPr/>
        </p:nvSpPr>
        <p:spPr bwMode="auto">
          <a:xfrm>
            <a:off x="981075" y="1116013"/>
            <a:ext cx="4679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Информационная ежемесячная газета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для родителей и детей  3 декабря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/>
              <a:t>№ 4</a:t>
            </a:r>
            <a:r>
              <a:rPr lang="ru-RU" sz="2000" dirty="0"/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Прямоугольник 15"/>
          <p:cNvSpPr>
            <a:spLocks noChangeArrowheads="1"/>
          </p:cNvSpPr>
          <p:nvPr/>
        </p:nvSpPr>
        <p:spPr bwMode="auto">
          <a:xfrm>
            <a:off x="3429000" y="1692275"/>
            <a:ext cx="2447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Декабрь</a:t>
            </a:r>
          </a:p>
        </p:txBody>
      </p:sp>
      <p:pic>
        <p:nvPicPr>
          <p:cNvPr id="14345" name="Picture 16" descr="http://www.edu.cap.ru/Home/4590/mult4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2463" y="1258888"/>
            <a:ext cx="11255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2" descr="http://im6-tub-ru.yandex.net/i?id=655243886-30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913" y="1692275"/>
            <a:ext cx="273685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Прямоугольник 15"/>
          <p:cNvSpPr>
            <a:spLocks noChangeArrowheads="1"/>
          </p:cNvSpPr>
          <p:nvPr/>
        </p:nvSpPr>
        <p:spPr bwMode="auto">
          <a:xfrm>
            <a:off x="0" y="4067175"/>
            <a:ext cx="3429000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Скрылись под снегом газоны с травой,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Скользко машинам на мостовой.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Льдом затянуло русло реки,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Плюшевый Мишка встал на коньки.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Только катается не на катке: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Вышел на улицу с клюшкой в руке.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Мчатся машины невдалеке.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Трудно машинам зимой тормозить,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Шины по снегу станут скользить.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Долго ли, дети, тут до беды?!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Есть для хоккея катки и пруды.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Только  ботинки с коньками надень,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Лед будет петь под ногами весь день.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А мостовая - опасный каток,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Нужно во двор возращаться,  дружок.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                    Г.Титов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endParaRPr lang="ru-RU" sz="1400"/>
          </a:p>
        </p:txBody>
      </p:sp>
      <p:sp>
        <p:nvSpPr>
          <p:cNvPr id="1434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349" name="Picture 18" descr="http://img2.sibnovosti.ru/pictures/0031/0508/v_krasnoyarskom_krae_perekryta_federalnaya_trassa_thumb_fed_photo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4900" y="7308850"/>
            <a:ext cx="28082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Прямоугольник 19"/>
          <p:cNvSpPr>
            <a:spLocks noChangeArrowheads="1"/>
          </p:cNvSpPr>
          <p:nvPr/>
        </p:nvSpPr>
        <p:spPr bwMode="auto">
          <a:xfrm>
            <a:off x="3429000" y="2268538"/>
            <a:ext cx="3429000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504825" algn="l"/>
              </a:tabLst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ОСОБЕННОСТИ </a:t>
            </a:r>
          </a:p>
          <a:p>
            <a:pPr eaLnBrk="0" hangingPunct="0">
              <a:tabLst>
                <a:tab pos="504825" algn="l"/>
              </a:tabLst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БЕЗОПАСНОГО ПОВЕДЕНИЯ</a:t>
            </a:r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eaLnBrk="0" hangingPunct="0">
              <a:tabLst>
                <a:tab pos="504825" algn="l"/>
              </a:tabLst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ЗИМНИЙ ПЕРИОД</a:t>
            </a:r>
            <a:endParaRPr lang="ru-RU" sz="1400" b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Главное правило поведения на дороге зимой — удвоенное внимание и повышенная осторожность!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Зимой  день короче. В сумерках и в темноте значительно ухудшается видимость, легко ошибиться в определении расстояния как до едущего автомобиля, так и до неподвижных предметов. Часто близкие предметы кажутся  далекими, а далекие — близкими. Случаются зрительные обманы: неподвижный предмет можно принять за движущийся и наоборот. </a:t>
            </a:r>
            <a:r>
              <a:rPr lang="ru-RU" sz="1400" i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Поэтому в сумерках и темноте будьте особенно внимательны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Переходите только по подземным, надземным или регулируемым пере­водам. А в случае их отсутствия — при переходе увеличьте безопасное расстояние до автомобиля.</a:t>
            </a:r>
          </a:p>
          <a:p>
            <a:pPr eaLnBrk="0" hangingPunct="0">
              <a:buFontTx/>
              <a:buChar char="•"/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1400" i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продолжение читаете  далее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7451725"/>
            <a:ext cx="3500438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Главное правило поведения на дороге зимой - удвоенное внимание и повышенная осторожность! </a:t>
            </a:r>
          </a:p>
        </p:txBody>
      </p:sp>
      <p:pic>
        <p:nvPicPr>
          <p:cNvPr id="14352" name="Picture 17" descr="http://im7-tub-ru.yandex.net/i?id=119786060-15-7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12875" y="8243888"/>
            <a:ext cx="1716088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3" name="Picture 18" descr="http://im3-tub-ru.yandex.net/i?id=336861319-23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2738" y="4356100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Picture 18" descr="http://im3-tub-ru.yandex.net/i?id=336861319-23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36838" y="5940425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5" name="Picture 18" descr="http://im3-tub-ru.yandex.net/i?id=336861319-23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0350" y="8388350"/>
            <a:ext cx="792163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18" descr="http://im3-tub-ru.yandex.net/i?id=336861319-23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81738" y="3635375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7" name="Picture 18" descr="http://im3-tub-ru.yandex.net/i?id=336861319-23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49725" y="107950"/>
            <a:ext cx="574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8" name="Picture 18" descr="http://im3-tub-ru.yandex.net/i?id=336861319-23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24175" y="1763713"/>
            <a:ext cx="5762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4"/>
          <p:cNvSpPr>
            <a:spLocks noChangeArrowheads="1"/>
          </p:cNvSpPr>
          <p:nvPr/>
        </p:nvSpPr>
        <p:spPr bwMode="auto">
          <a:xfrm>
            <a:off x="3957638" y="2124075"/>
            <a:ext cx="2900362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Беседа с детьми о ПДД</a:t>
            </a:r>
          </a:p>
          <a:p>
            <a:r>
              <a:rPr lang="ru-RU" sz="16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Зима. Дороги.»</a:t>
            </a:r>
          </a:p>
          <a:p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познакомить детей с особенностями изменений в природе в зимний период и на дорогах зимой. Закрепить знания детей о ПДД</a:t>
            </a:r>
            <a:endParaRPr lang="ru-RU" sz="1400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auto">
          <a:xfrm>
            <a:off x="3789363" y="3708400"/>
            <a:ext cx="29527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прогулки  в декабре</a:t>
            </a:r>
          </a:p>
          <a:p>
            <a:pPr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   «Прогулка к остановке пассажирского транспорта»</a:t>
            </a:r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познакомить детей с правилами поведения на остановке, закрепить  знания ПДД, развивать внимание память, ориентировку в пространстве.</a:t>
            </a:r>
          </a:p>
          <a:p>
            <a:pPr>
              <a:defRPr/>
            </a:pP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/>
          </a:p>
          <a:p>
            <a:pPr algn="ctr"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644900" y="6927850"/>
            <a:ext cx="32131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Наблюдение  за  входящими и выходящими пассажирами, из </a:t>
            </a:r>
          </a:p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пассажирского транспорта</a:t>
            </a:r>
          </a:p>
          <a:p>
            <a:r>
              <a:rPr lang="ru-RU" sz="1600" u="sng"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познакомить детей с правилами поведения на остановке, закрепить 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знания ПДД, развивать внимание память, ориентировку в пространстве.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0" y="0"/>
            <a:ext cx="3573463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1400" i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Продолжение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 В снегопады заметно ухудшается видимость, появляются заносы, ограничивается и затрудняется движение пешеходов и транспорта. Снег залепляет глаза пешеходам и мешает обзору дороги. 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городах улицы посыпают специальными химикатами, чтобы не образовывался снежный накат. В результате даже в умеренный мороз проезжая часть может быть покрыта снежно-водяной кашей, которую в виде взвеси поднимают в воздух колеса проезжающего транспорта, которая оседает на ветровых стеклах автомобилей, мешая водителям следить за дорожной обстановкой. В такой ситуации водителю еще сложнее заметить пешехода!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Яркое солнце, как ни странно, тоже помеха. Яркое солнце и белый снег создают эффект бликов, человек как бы «ослепляется». Поэтому нужно быть крайне внимательным.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снежный накат или гололед повышается вероятность «юза», заноса автомобиля, и, самое главное — непредсказуемо удли­няется тормозной путь. Поэтому обычное (летнее) безопасное для перехода расстояние до машины нужно увеличить в несколько раз.</a:t>
            </a:r>
          </a:p>
          <a:p>
            <a:pPr eaLnBrk="0" hangingPunct="0">
              <a:buFontTx/>
              <a:buChar char="•"/>
              <a:tabLst>
                <a:tab pos="504825" algn="l"/>
              </a:tabLs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1400" i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Продолжение в следующем номере)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366" name="Прямоугольник 7"/>
          <p:cNvSpPr>
            <a:spLocks noChangeArrowheads="1"/>
          </p:cNvSpPr>
          <p:nvPr/>
        </p:nvSpPr>
        <p:spPr bwMode="auto">
          <a:xfrm>
            <a:off x="115888" y="8066088"/>
            <a:ext cx="3429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 тем как выйти на улицу  вспомните  особенности безопасного поведения в зимний период!</a:t>
            </a:r>
          </a:p>
        </p:txBody>
      </p:sp>
      <p:pic>
        <p:nvPicPr>
          <p:cNvPr id="15367" name="Picture 8" descr="http://adi19.ru/wp-content/uploads/2012/08/4740bc560ea3-1-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9363" y="0"/>
            <a:ext cx="29527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0" descr="http://im2-tub-ru.yandex.net/i?id=391447435-57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3825" y="5508625"/>
            <a:ext cx="25908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4" descr="http://im6-tub-ru.yandex.net/i?id=349489103-17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5888" y="6300788"/>
            <a:ext cx="273685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8" descr="http://im3-tub-ru.yandex.net/i?id=336861319-2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68638" y="1763713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8" descr="http://im3-tub-ru.yandex.net/i?id=336861319-2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7563" y="3132138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8" descr="http://im3-tub-ru.yandex.net/i?id=336861319-2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13100" y="6011863"/>
            <a:ext cx="5762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8" descr="http://im3-tub-ru.yandex.net/i?id=336861319-2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2825" y="2555875"/>
            <a:ext cx="5762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18" descr="http://im3-tub-ru.yandex.net/i?id=336861319-2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97200" y="7308850"/>
            <a:ext cx="5762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3" descr="http://im7-tub-ru.yandex.net/i?id=273070905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888" y="323850"/>
            <a:ext cx="20891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Прямоугольник 12"/>
          <p:cNvSpPr>
            <a:spLocks noChangeArrowheads="1"/>
          </p:cNvSpPr>
          <p:nvPr/>
        </p:nvSpPr>
        <p:spPr bwMode="auto">
          <a:xfrm>
            <a:off x="1916113" y="395288"/>
            <a:ext cx="187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Советуем почитать 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детям о ПДД .</a:t>
            </a:r>
            <a:endParaRPr lang="ru-RU" sz="1400"/>
          </a:p>
        </p:txBody>
      </p:sp>
      <p:pic>
        <p:nvPicPr>
          <p:cNvPr id="16388" name="i-main-pic" descr="Картинка 418 из 1077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6700" y="107950"/>
            <a:ext cx="23764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14"/>
          <p:cNvSpPr>
            <a:spLocks noChangeArrowheads="1"/>
          </p:cNvSpPr>
          <p:nvPr/>
        </p:nvSpPr>
        <p:spPr bwMode="auto">
          <a:xfrm>
            <a:off x="0" y="0"/>
            <a:ext cx="3789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почитать ребенку о ПДД ?</a:t>
            </a:r>
            <a:endParaRPr lang="ru-RU" i="1">
              <a:solidFill>
                <a:srgbClr val="7030A0"/>
              </a:solidFill>
            </a:endParaRPr>
          </a:p>
        </p:txBody>
      </p:sp>
      <p:sp>
        <p:nvSpPr>
          <p:cNvPr id="16390" name="Прямоугольник 15"/>
          <p:cNvSpPr>
            <a:spLocks noChangeArrowheads="1"/>
          </p:cNvSpPr>
          <p:nvPr/>
        </p:nvSpPr>
        <p:spPr bwMode="auto">
          <a:xfrm>
            <a:off x="3357563" y="5292725"/>
            <a:ext cx="3500437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          Подвижная игра</a:t>
            </a:r>
            <a:r>
              <a:rPr lang="ru-RU" sz="1400" b="1"/>
              <a:t>"Поезд".</a:t>
            </a:r>
            <a:r>
              <a:rPr lang="ru-RU" sz="1400"/>
              <a:t> </a:t>
            </a: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 -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научить детей ходить и бегать друг за другом небольшими группами. Сначала держась друг за друга, затем не держась, приучать их начинать движение и останавливаться по сигналу. </a:t>
            </a: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Дети встают в колонну, держась друг за друга, и двигаются по команде. </a:t>
            </a:r>
          </a:p>
          <a:p>
            <a:r>
              <a:rPr lang="ru-RU" sz="1400"/>
              <a:t>       </a:t>
            </a:r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endParaRPr lang="ru-RU" sz="14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«Цветные кружочки.»</a:t>
            </a:r>
          </a:p>
          <a:p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Цель.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Закрепление понятий вверху и внизу, посередине. Продолжать учить детей различать цвета: красный. Жёлтый, зелёный. Воспитывать внимание, сосредоточенность, зрительный контроль.</a:t>
            </a:r>
            <a:endParaRPr lang="ru-RU" sz="14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/>
              <a:t> </a:t>
            </a:r>
            <a:endParaRPr lang="ru-RU" sz="1400" b="1"/>
          </a:p>
          <a:p>
            <a:pPr eaLnBrk="0" hangingPunct="0"/>
            <a:endParaRPr lang="ru-RU" sz="1400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400" b="1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400" b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1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1" name="Прямоугольник 16"/>
          <p:cNvSpPr>
            <a:spLocks noChangeArrowheads="1"/>
          </p:cNvSpPr>
          <p:nvPr/>
        </p:nvSpPr>
        <p:spPr bwMode="auto">
          <a:xfrm>
            <a:off x="3716338" y="1692275"/>
            <a:ext cx="2952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Игры  для закрепления</a:t>
            </a:r>
          </a:p>
          <a:p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знаний детей   о ПДД </a:t>
            </a:r>
            <a:endParaRPr lang="ru-RU" i="1">
              <a:solidFill>
                <a:srgbClr val="00B050"/>
              </a:solidFill>
            </a:endParaRPr>
          </a:p>
        </p:txBody>
      </p:sp>
      <p:sp>
        <p:nvSpPr>
          <p:cNvPr id="16392" name="Прямоугольник 11"/>
          <p:cNvSpPr>
            <a:spLocks noChangeArrowheads="1"/>
          </p:cNvSpPr>
          <p:nvPr/>
        </p:nvSpPr>
        <p:spPr bwMode="auto">
          <a:xfrm>
            <a:off x="404813" y="5795963"/>
            <a:ext cx="16557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b="1" i="1">
                <a:latin typeface="Times New Roman" pitchFamily="18" charset="0"/>
                <a:cs typeface="Times New Roman" pitchFamily="18" charset="0"/>
              </a:rPr>
              <a:t> Загадка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/>
          </a:p>
        </p:txBody>
      </p:sp>
      <p:sp>
        <p:nvSpPr>
          <p:cNvPr id="16393" name="Прямоугольник 10"/>
          <p:cNvSpPr>
            <a:spLocks noChangeArrowheads="1"/>
          </p:cNvSpPr>
          <p:nvPr/>
        </p:nvSpPr>
        <p:spPr bwMode="auto">
          <a:xfrm>
            <a:off x="3357563" y="2195513"/>
            <a:ext cx="350043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 «Пазлы»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 - новая  настольная игра   о ПДД  для закрепления знаний ребенка .   Играйте  в нее вместе с ребенком!</a:t>
            </a: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развитие мелкой моторики, внимания, памяти, знакомить детей с видами транспорта</a:t>
            </a:r>
            <a:endParaRPr lang="ru-RU" sz="1400"/>
          </a:p>
        </p:txBody>
      </p:sp>
      <p:pic>
        <p:nvPicPr>
          <p:cNvPr id="16394" name="Рисунок 10" descr="http://yartoys.ru/shop/images/big/45600.jpe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76475" y="900113"/>
            <a:ext cx="11969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Прямоугольник 12"/>
          <p:cNvSpPr>
            <a:spLocks noChangeArrowheads="1"/>
          </p:cNvSpPr>
          <p:nvPr/>
        </p:nvSpPr>
        <p:spPr bwMode="auto">
          <a:xfrm>
            <a:off x="115888" y="1547813"/>
            <a:ext cx="27098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Гаткин Е.Я. Безопасность ребенка. — М.: Лист, 1997.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Григорович Л. Опасные ситуации в жизни детей // Дошкольное воспитание. 1985. № 6; 1986. № 7.; 1987. № 7, 9.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Дети и дорога: Методические рекомендации для воспитателей детского сада. Ч. 1.-М., 1994</a:t>
            </a:r>
            <a:r>
              <a:rPr lang="ru-RU" b="1"/>
              <a:t>.</a:t>
            </a:r>
            <a:endParaRPr lang="ru-RU"/>
          </a:p>
        </p:txBody>
      </p:sp>
      <p:sp>
        <p:nvSpPr>
          <p:cNvPr id="16396" name="Прямоугольник 13"/>
          <p:cNvSpPr>
            <a:spLocks noChangeArrowheads="1"/>
          </p:cNvSpPr>
          <p:nvPr/>
        </p:nvSpPr>
        <p:spPr bwMode="auto">
          <a:xfrm>
            <a:off x="0" y="6011863"/>
            <a:ext cx="3429000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 ней не только люди ходят,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По ней детей автобус в школу возит,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На ней разметка есть,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А знаков вдоль нее не счесть!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Не может быть тут вариантов много,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Ведь ответ один - …   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Дорога)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16397" name="Рисунок 14" descr="http://im6-tub-ru.yandex.net/i?id=412666774-66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0350" y="7596188"/>
            <a:ext cx="21431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8" name="Прямоугольник 15"/>
          <p:cNvSpPr>
            <a:spLocks noChangeArrowheads="1"/>
          </p:cNvSpPr>
          <p:nvPr/>
        </p:nvSpPr>
        <p:spPr bwMode="auto">
          <a:xfrm>
            <a:off x="188913" y="3563938"/>
            <a:ext cx="223202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     ***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Делаем ребятам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Предостережение: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Выучите срочно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ПРАВИЛА ДВИЖЕНИЯ,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Чтоб не волновались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Каждый день родители,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Чтоб спокойно мчались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Улицей водители!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Ю. Яковлев 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16399" name="Picture 14" descr="http://im7-tub-ru.yandex.net/i?id=80190697-46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16113" y="3708400"/>
            <a:ext cx="13811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29000" y="900113"/>
            <a:ext cx="5762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1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81738" y="3059113"/>
            <a:ext cx="5762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08275" y="2555875"/>
            <a:ext cx="5762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84538" y="4716463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8913" y="5724525"/>
            <a:ext cx="5762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661025" y="7092950"/>
            <a:ext cx="576263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6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65400" y="7596188"/>
            <a:ext cx="7191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7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005263" y="8639175"/>
            <a:ext cx="5762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8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229225" y="8604250"/>
            <a:ext cx="5762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9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708275" y="8604250"/>
            <a:ext cx="5762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0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420938" y="5219700"/>
            <a:ext cx="9366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1" name="Picture 19" descr="http://im4-tub-ru.yandex.net/i?id=259782772-67-72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860800" y="3635375"/>
            <a:ext cx="23050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4"/>
          <p:cNvSpPr>
            <a:spLocks noChangeArrowheads="1"/>
          </p:cNvSpPr>
          <p:nvPr/>
        </p:nvSpPr>
        <p:spPr bwMode="auto">
          <a:xfrm>
            <a:off x="1484313" y="3419475"/>
            <a:ext cx="19446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Творим   </a:t>
            </a:r>
          </a:p>
          <a:p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вместе с детьми</a:t>
            </a:r>
            <a:endParaRPr lang="ru-RU" i="1">
              <a:solidFill>
                <a:srgbClr val="00B050"/>
              </a:solidFill>
            </a:endParaRPr>
          </a:p>
        </p:txBody>
      </p:sp>
      <p:sp>
        <p:nvSpPr>
          <p:cNvPr id="17411" name="Прямоугольник 14"/>
          <p:cNvSpPr>
            <a:spLocks noChangeArrowheads="1"/>
          </p:cNvSpPr>
          <p:nvPr/>
        </p:nvSpPr>
        <p:spPr bwMode="auto">
          <a:xfrm>
            <a:off x="836613" y="0"/>
            <a:ext cx="3455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Изучаем дорожные  знаки?</a:t>
            </a:r>
            <a:endParaRPr lang="ru-RU" i="1">
              <a:solidFill>
                <a:srgbClr val="7030A0"/>
              </a:solidFill>
            </a:endParaRPr>
          </a:p>
        </p:txBody>
      </p:sp>
      <p:pic>
        <p:nvPicPr>
          <p:cNvPr id="17412" name="Рисунок 11" descr="http://savino3.iv-edu.ru/vneklassnaya/pdd.files/pdd.h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5288"/>
            <a:ext cx="14128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Прямоугольник 9"/>
          <p:cNvSpPr>
            <a:spLocks noChangeArrowheads="1"/>
          </p:cNvSpPr>
          <p:nvPr/>
        </p:nvSpPr>
        <p:spPr bwMode="auto">
          <a:xfrm>
            <a:off x="115888" y="1619250"/>
            <a:ext cx="3429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/>
          </a:p>
        </p:txBody>
      </p:sp>
      <p:sp>
        <p:nvSpPr>
          <p:cNvPr id="17414" name="WordArt 15"/>
          <p:cNvSpPr>
            <a:spLocks noChangeArrowheads="1" noChangeShapeType="1" noTextEdit="1"/>
          </p:cNvSpPr>
          <p:nvPr/>
        </p:nvSpPr>
        <p:spPr bwMode="auto">
          <a:xfrm>
            <a:off x="4221163" y="1403350"/>
            <a:ext cx="2482850" cy="86518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 ! </a:t>
            </a:r>
          </a:p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КОНКУРС </a:t>
            </a:r>
          </a:p>
        </p:txBody>
      </p:sp>
      <p:sp>
        <p:nvSpPr>
          <p:cNvPr id="17416" name="Прямоугольник 9"/>
          <p:cNvSpPr>
            <a:spLocks noChangeArrowheads="1"/>
          </p:cNvSpPr>
          <p:nvPr/>
        </p:nvSpPr>
        <p:spPr bwMode="auto">
          <a:xfrm>
            <a:off x="3644900" y="2484438"/>
            <a:ext cx="3213100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«Лучшая новогодняя игрушка на тему «Транспорт»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Предлагаем вам поучаствовать совместно с детьми  в конкурсе на «Лучшую новогоднюю игрушку на тему «Транспорт».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Победителя ждет приз!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Конкурс проводится с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12.12. по 26.12.12.г.</a:t>
            </a:r>
          </a:p>
          <a:p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</a:p>
          <a:p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Итоги </a:t>
            </a:r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конкурса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лучшую поделку  «Лучшая поделка из бросового материала на тему «Транспорт»  лучшей работой признана –  поделка семьи   Данила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Цыбыкина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« Самолет»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пластиковых бутылок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17417" name="Picture 22" descr="http://im0-tub-ru.yandex.net/i?id=618532599-35-72&amp;n=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1025" y="3851275"/>
            <a:ext cx="9810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Прямоугольник 9"/>
          <p:cNvSpPr>
            <a:spLocks noChangeArrowheads="1"/>
          </p:cNvSpPr>
          <p:nvPr/>
        </p:nvSpPr>
        <p:spPr bwMode="auto">
          <a:xfrm>
            <a:off x="4005263" y="7164388"/>
            <a:ext cx="2852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endParaRPr lang="ru-RU" sz="1200"/>
          </a:p>
        </p:txBody>
      </p:sp>
      <p:sp>
        <p:nvSpPr>
          <p:cNvPr id="17419" name="Прямоугольник 9"/>
          <p:cNvSpPr>
            <a:spLocks noChangeArrowheads="1"/>
          </p:cNvSpPr>
          <p:nvPr/>
        </p:nvSpPr>
        <p:spPr bwMode="auto">
          <a:xfrm>
            <a:off x="4005263" y="7092950"/>
            <a:ext cx="285273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200"/>
          </a:p>
        </p:txBody>
      </p:sp>
      <p:sp>
        <p:nvSpPr>
          <p:cNvPr id="17420" name="Прямоугольник 9"/>
          <p:cNvSpPr>
            <a:spLocks noChangeArrowheads="1"/>
          </p:cNvSpPr>
          <p:nvPr/>
        </p:nvSpPr>
        <p:spPr bwMode="auto">
          <a:xfrm>
            <a:off x="3617913" y="6875463"/>
            <a:ext cx="32400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Отзывы и предложения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Уважаемые родители и дети!</a:t>
            </a:r>
          </a:p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По всем интересующим вопросам, с отзывами и предложениями просим обращаться к воспитателям группы .</a:t>
            </a:r>
          </a:p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     Мы также просим принять участие в создании следующего номера нашей 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газеты.</a:t>
            </a:r>
            <a:endParaRPr lang="ru-RU" sz="1200"/>
          </a:p>
        </p:txBody>
      </p:sp>
      <p:pic>
        <p:nvPicPr>
          <p:cNvPr id="17421" name="Picture 19" descr="http://im3-tub-ru.yandex.net/i?id=79116791-1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888" y="3132138"/>
            <a:ext cx="12652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2" name="WordArt 15"/>
          <p:cNvSpPr>
            <a:spLocks noChangeArrowheads="1" noChangeShapeType="1" noTextEdit="1"/>
          </p:cNvSpPr>
          <p:nvPr/>
        </p:nvSpPr>
        <p:spPr bwMode="auto">
          <a:xfrm>
            <a:off x="4868863" y="4572000"/>
            <a:ext cx="1800225" cy="431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Поздравляем</a:t>
            </a: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!</a:t>
            </a:r>
          </a:p>
        </p:txBody>
      </p:sp>
      <p:sp>
        <p:nvSpPr>
          <p:cNvPr id="17423" name="WordArt 15"/>
          <p:cNvSpPr>
            <a:spLocks noChangeArrowheads="1" noChangeShapeType="1" noTextEdit="1"/>
          </p:cNvSpPr>
          <p:nvPr/>
        </p:nvSpPr>
        <p:spPr bwMode="auto">
          <a:xfrm>
            <a:off x="4868863" y="5003800"/>
            <a:ext cx="1800225" cy="35877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</a:t>
            </a: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!</a:t>
            </a:r>
          </a:p>
        </p:txBody>
      </p:sp>
      <p:pic>
        <p:nvPicPr>
          <p:cNvPr id="17424" name="Рисунок 1" descr="http://dg28.odnoklassniki.ru/getImage?photoId=202446059183&amp;photoType=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5888" y="5148263"/>
            <a:ext cx="2881312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Прямоугольник 9"/>
          <p:cNvSpPr>
            <a:spLocks noChangeArrowheads="1"/>
          </p:cNvSpPr>
          <p:nvPr/>
        </p:nvSpPr>
        <p:spPr bwMode="auto">
          <a:xfrm>
            <a:off x="260350" y="4211638"/>
            <a:ext cx="3240088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                  Уважаемые родители!</a:t>
            </a:r>
          </a:p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Предлагаем вам    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построить  вместе с ребенком из пластилина  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/>
          </a:p>
        </p:txBody>
      </p:sp>
      <p:sp>
        <p:nvSpPr>
          <p:cNvPr id="17426" name="Прямоугольник 20"/>
          <p:cNvSpPr>
            <a:spLocks noChangeArrowheads="1"/>
          </p:cNvSpPr>
          <p:nvPr/>
        </p:nvSpPr>
        <p:spPr bwMode="auto">
          <a:xfrm>
            <a:off x="1484313" y="323850"/>
            <a:ext cx="252095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Знак "Место остановки автобуса, троллейбуса, трамвая и такси":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В этом месте пешеход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Терпеливо транспорт ждет.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Он пешком устал шагать,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Хочет пассажиром стать.</a:t>
            </a:r>
          </a:p>
        </p:txBody>
      </p:sp>
      <p:pic>
        <p:nvPicPr>
          <p:cNvPr id="17427" name="Рисунок 78" descr="Стихи о дорожных знаках. Дорожный знак. Место остановки автобуса, троллейбуса, трамвая и такси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350" y="2051050"/>
            <a:ext cx="30972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2" descr="http://im5-tub-ru.yandex.net/i?id=370264506-3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6700" y="107950"/>
            <a:ext cx="23050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4" descr="http://im8-tub-ru.yandex.net/i?id=437058242-16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3463" y="4500563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97200" y="7956550"/>
            <a:ext cx="57626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2738" y="6516688"/>
            <a:ext cx="7921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2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24175" y="5364163"/>
            <a:ext cx="792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876925" y="6804025"/>
            <a:ext cx="7921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24175" y="3203575"/>
            <a:ext cx="792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5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308725" y="2195513"/>
            <a:ext cx="549275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6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500438" y="2124075"/>
            <a:ext cx="549275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7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57563" y="900113"/>
            <a:ext cx="547687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8" name="Picture 18" descr="http://im3-tub-ru.yandex.net/i?id=336861319-2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692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847</Words>
  <Application>Microsoft Office PowerPoint</Application>
  <PresentationFormat>Экран (4:3)</PresentationFormat>
  <Paragraphs>99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Admin</cp:lastModifiedBy>
  <cp:revision>2</cp:revision>
  <dcterms:created xsi:type="dcterms:W3CDTF">2014-12-02T05:06:46Z</dcterms:created>
  <dcterms:modified xsi:type="dcterms:W3CDTF">2014-12-02T05:11:30Z</dcterms:modified>
</cp:coreProperties>
</file>